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71"/>
  </p:normalViewPr>
  <p:slideViewPr>
    <p:cSldViewPr snapToGrid="0" snapToObjects="1">
      <p:cViewPr varScale="1">
        <p:scale>
          <a:sx n="66" d="100"/>
          <a:sy n="66" d="100"/>
        </p:scale>
        <p:origin x="200"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E827C-39E2-B245-B84F-C89C068DF6B0}" type="datetimeFigureOut">
              <a:rPr lang="en-US" smtClean="0"/>
              <a:t>8/14/17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91C902-9E03-DA48-93EC-EF55D3B13FFB}" type="slidenum">
              <a:rPr lang="en-US" smtClean="0"/>
              <a:t>‹#›</a:t>
            </a:fld>
            <a:endParaRPr lang="en-US"/>
          </a:p>
        </p:txBody>
      </p:sp>
    </p:spTree>
    <p:extLst>
      <p:ext uri="{BB962C8B-B14F-4D97-AF65-F5344CB8AC3E}">
        <p14:creationId xmlns:p14="http://schemas.microsoft.com/office/powerpoint/2010/main" val="9999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654414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321365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056203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915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20475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89949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309257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781838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2062599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431069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162945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CD2E301-3979-B34A-9413-40469AE3A074}" type="datetimeFigureOut">
              <a:rPr lang="en-US" smtClean="0"/>
              <a:t>8/14/17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5687302-39D2-E143-AD34-0755B92082F7}" type="slidenum">
              <a:rPr lang="en-US" smtClean="0"/>
              <a:t>‹#›</a:t>
            </a:fld>
            <a:endParaRPr lang="en-US"/>
          </a:p>
        </p:txBody>
      </p:sp>
    </p:spTree>
    <p:extLst>
      <p:ext uri="{BB962C8B-B14F-4D97-AF65-F5344CB8AC3E}">
        <p14:creationId xmlns:p14="http://schemas.microsoft.com/office/powerpoint/2010/main" val="5900073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000">
              <a:schemeClr val="accent1">
                <a:lumMod val="5000"/>
                <a:lumOff val="95000"/>
              </a:schemeClr>
            </a:gs>
            <a:gs pos="80000">
              <a:schemeClr val="accent1">
                <a:lumMod val="45000"/>
                <a:lumOff val="55000"/>
                <a:alpha val="37000"/>
              </a:schemeClr>
            </a:gs>
            <a:gs pos="91000">
              <a:schemeClr val="accent1">
                <a:lumMod val="45000"/>
                <a:lumOff val="55000"/>
              </a:schemeClr>
            </a:gs>
            <a:gs pos="100000">
              <a:schemeClr val="accent1">
                <a:lumMod val="30000"/>
                <a:lumOff val="70000"/>
              </a:schemeClr>
            </a:gs>
          </a:gsLst>
          <a:lin ang="81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14"/>
          <a:stretch>
            <a:fillRect/>
          </a:stretch>
        </p:blipFill>
        <p:spPr>
          <a:xfrm>
            <a:off x="0" y="5389122"/>
            <a:ext cx="1770434" cy="1468877"/>
          </a:xfrm>
          <a:prstGeom prst="rect">
            <a:avLst/>
          </a:prstGeom>
        </p:spPr>
      </p:pic>
      <p:sp>
        <p:nvSpPr>
          <p:cNvPr id="11" name="TextBox 10"/>
          <p:cNvSpPr txBox="1"/>
          <p:nvPr userDrawn="1"/>
        </p:nvSpPr>
        <p:spPr>
          <a:xfrm>
            <a:off x="10155677" y="5642043"/>
            <a:ext cx="2036323" cy="923330"/>
          </a:xfrm>
          <a:prstGeom prst="rect">
            <a:avLst/>
          </a:prstGeom>
          <a:noFill/>
        </p:spPr>
        <p:txBody>
          <a:bodyPr wrap="square" rtlCol="0">
            <a:spAutoFit/>
          </a:bodyPr>
          <a:lstStyle/>
          <a:p>
            <a:r>
              <a:rPr lang="en-US" dirty="0" smtClean="0"/>
              <a:t>MATH 4637/6637</a:t>
            </a:r>
          </a:p>
          <a:p>
            <a:endParaRPr lang="en-US" dirty="0" smtClean="0"/>
          </a:p>
          <a:p>
            <a:r>
              <a:rPr lang="en-US" dirty="0" smtClean="0"/>
              <a:t>FALL 2017</a:t>
            </a:r>
            <a:endParaRPr lang="en-US" dirty="0"/>
          </a:p>
        </p:txBody>
      </p:sp>
    </p:spTree>
    <p:extLst>
      <p:ext uri="{BB962C8B-B14F-4D97-AF65-F5344CB8AC3E}">
        <p14:creationId xmlns:p14="http://schemas.microsoft.com/office/powerpoint/2010/main" val="1992337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EXPLORATORY DATA ANALYSIS</a:t>
            </a:r>
            <a:endParaRPr lang="en-US" dirty="0"/>
          </a:p>
        </p:txBody>
      </p:sp>
      <p:sp>
        <p:nvSpPr>
          <p:cNvPr id="3" name="Subtitle 2"/>
          <p:cNvSpPr>
            <a:spLocks noGrp="1"/>
          </p:cNvSpPr>
          <p:nvPr>
            <p:ph type="subTitle" idx="1"/>
          </p:nvPr>
        </p:nvSpPr>
        <p:spPr/>
        <p:txBody>
          <a:bodyPr/>
          <a:lstStyle/>
          <a:p>
            <a:r>
              <a:rPr lang="en-US" dirty="0" smtClean="0"/>
              <a:t>The MUST do</a:t>
            </a:r>
            <a:endParaRPr lang="en-US" dirty="0"/>
          </a:p>
        </p:txBody>
      </p:sp>
    </p:spTree>
    <p:extLst>
      <p:ext uri="{BB962C8B-B14F-4D97-AF65-F5344CB8AC3E}">
        <p14:creationId xmlns:p14="http://schemas.microsoft.com/office/powerpoint/2010/main" val="5113899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box plot</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 box and whiskers plot has five lines.  The box has the median value and the upper and lower quartile value.  The whiskers are the smallest and largest values.  Outliers can appear as dots beyond the whiskers.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For the sample:</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Median = the value such that half of the data lies below it</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First quartile </a:t>
            </a:r>
            <a:r>
              <a:rPr lang="mr-IN" dirty="0" smtClean="0"/>
              <a:t>–</a:t>
            </a:r>
            <a:r>
              <a:rPr lang="en-US" dirty="0" smtClean="0"/>
              <a:t> the value that is the median of the lower half of the data</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Third quartile </a:t>
            </a:r>
            <a:r>
              <a:rPr lang="mr-IN" dirty="0" smtClean="0"/>
              <a:t>–</a:t>
            </a:r>
            <a:r>
              <a:rPr lang="en-US" dirty="0" smtClean="0"/>
              <a:t> the value that is the median of the upper half</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outliers </a:t>
            </a:r>
            <a:r>
              <a:rPr lang="mr-IN" dirty="0" smtClean="0"/>
              <a:t>–</a:t>
            </a:r>
            <a:r>
              <a:rPr lang="en-US" dirty="0" smtClean="0"/>
              <a:t> values that are much different than the rest of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the data</a:t>
            </a:r>
            <a:endParaRPr lang="en-US" dirty="0"/>
          </a:p>
        </p:txBody>
      </p:sp>
    </p:spTree>
    <p:extLst>
      <p:ext uri="{BB962C8B-B14F-4D97-AF65-F5344CB8AC3E}">
        <p14:creationId xmlns:p14="http://schemas.microsoft.com/office/powerpoint/2010/main" val="11365526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data </a:t>
            </a:r>
            <a:r>
              <a:rPr lang="mr-IN" dirty="0" smtClean="0"/>
              <a:t>–</a:t>
            </a:r>
            <a:r>
              <a:rPr lang="en-US" dirty="0" smtClean="0"/>
              <a:t> box plots</a:t>
            </a:r>
            <a:endParaRPr lang="en-US" dirty="0"/>
          </a:p>
        </p:txBody>
      </p:sp>
      <p:pic>
        <p:nvPicPr>
          <p:cNvPr id="4" name="Content Placeholder 3"/>
          <p:cNvPicPr>
            <a:picLocks noGrp="1" noChangeAspect="1"/>
          </p:cNvPicPr>
          <p:nvPr>
            <p:ph idx="1"/>
          </p:nvPr>
        </p:nvPicPr>
        <p:blipFill>
          <a:blip r:embed="rId2"/>
          <a:stretch>
            <a:fillRect/>
          </a:stretch>
        </p:blipFill>
        <p:spPr>
          <a:xfrm>
            <a:off x="3955612" y="1825625"/>
            <a:ext cx="4280775" cy="4351338"/>
          </a:xfrm>
          <a:prstGeom prst="rect">
            <a:avLst/>
          </a:prstGeom>
        </p:spPr>
      </p:pic>
    </p:spTree>
    <p:extLst>
      <p:ext uri="{BB962C8B-B14F-4D97-AF65-F5344CB8AC3E}">
        <p14:creationId xmlns:p14="http://schemas.microsoft.com/office/powerpoint/2010/main" val="14575375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box plot	</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Useful for comparing groups visually. Here you can see the boxes are very different.</a:t>
            </a:r>
            <a:endParaRPr lang="en-US" dirty="0"/>
          </a:p>
        </p:txBody>
      </p:sp>
      <p:pic>
        <p:nvPicPr>
          <p:cNvPr id="4" name="Picture 3"/>
          <p:cNvPicPr>
            <a:picLocks noChangeAspect="1"/>
          </p:cNvPicPr>
          <p:nvPr/>
        </p:nvPicPr>
        <p:blipFill>
          <a:blip r:embed="rId2"/>
          <a:stretch>
            <a:fillRect/>
          </a:stretch>
        </p:blipFill>
        <p:spPr>
          <a:xfrm>
            <a:off x="3651250" y="2333693"/>
            <a:ext cx="4889500" cy="4330700"/>
          </a:xfrm>
          <a:prstGeom prst="rect">
            <a:avLst/>
          </a:prstGeom>
        </p:spPr>
      </p:pic>
    </p:spTree>
    <p:extLst>
      <p:ext uri="{BB962C8B-B14F-4D97-AF65-F5344CB8AC3E}">
        <p14:creationId xmlns:p14="http://schemas.microsoft.com/office/powerpoint/2010/main" val="26375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other plots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Time series </a:t>
            </a:r>
            <a:r>
              <a:rPr lang="mr-IN" dirty="0" smtClean="0"/>
              <a:t>–</a:t>
            </a:r>
            <a:r>
              <a:rPr lang="en-US" dirty="0" smtClean="0"/>
              <a:t> the variable is plotted against time.  Interest is in finding patterns over time.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3403600" y="2735331"/>
            <a:ext cx="5384800" cy="3594100"/>
          </a:xfrm>
          <a:prstGeom prst="rect">
            <a:avLst/>
          </a:prstGeom>
        </p:spPr>
      </p:pic>
    </p:spTree>
    <p:extLst>
      <p:ext uri="{BB962C8B-B14F-4D97-AF65-F5344CB8AC3E}">
        <p14:creationId xmlns:p14="http://schemas.microsoft.com/office/powerpoint/2010/main" val="179216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response vs explanatory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Often we measure response variables that are related to explanatory variables.  Interest is in looking for a relationship between the two.  Here a scatterplot is used to look for patterns.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5291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response vs explanatory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Sometimes the relationship appears to be linear.</a:t>
            </a:r>
          </a:p>
          <a:p>
            <a:pPr marL="0" lvl="0" indent="0">
              <a:lnSpc>
                <a:spcPct val="100000"/>
              </a:lnSpc>
              <a:spcBef>
                <a:spcPts val="0"/>
              </a:spcBef>
              <a:buNone/>
            </a:pPr>
            <a:endParaRPr lang="en-US" dirty="0"/>
          </a:p>
        </p:txBody>
      </p:sp>
      <p:pic>
        <p:nvPicPr>
          <p:cNvPr id="4" name="Picture 3"/>
          <p:cNvPicPr>
            <a:picLocks noChangeAspect="1"/>
          </p:cNvPicPr>
          <p:nvPr/>
        </p:nvPicPr>
        <p:blipFill>
          <a:blip r:embed="rId2"/>
          <a:stretch>
            <a:fillRect/>
          </a:stretch>
        </p:blipFill>
        <p:spPr>
          <a:xfrm>
            <a:off x="3651250" y="2413000"/>
            <a:ext cx="4889500" cy="4445000"/>
          </a:xfrm>
          <a:prstGeom prst="rect">
            <a:avLst/>
          </a:prstGeom>
        </p:spPr>
      </p:pic>
    </p:spTree>
    <p:extLst>
      <p:ext uri="{BB962C8B-B14F-4D97-AF65-F5344CB8AC3E}">
        <p14:creationId xmlns:p14="http://schemas.microsoft.com/office/powerpoint/2010/main" val="77154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response vs explanatory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Sometimes there appears to be no relationship.</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3099341" y="2773431"/>
            <a:ext cx="4826000" cy="3556000"/>
          </a:xfrm>
          <a:prstGeom prst="rect">
            <a:avLst/>
          </a:prstGeom>
        </p:spPr>
      </p:pic>
    </p:spTree>
    <p:extLst>
      <p:ext uri="{BB962C8B-B14F-4D97-AF65-F5344CB8AC3E}">
        <p14:creationId xmlns:p14="http://schemas.microsoft.com/office/powerpoint/2010/main" val="70576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response vs explanatory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Sometimes there is a relationship but it is not linear.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4432300" y="2775743"/>
            <a:ext cx="4770066" cy="3401219"/>
          </a:xfrm>
          <a:prstGeom prst="rect">
            <a:avLst/>
          </a:prstGeom>
        </p:spPr>
      </p:pic>
    </p:spTree>
    <p:extLst>
      <p:ext uri="{BB962C8B-B14F-4D97-AF65-F5344CB8AC3E}">
        <p14:creationId xmlns:p14="http://schemas.microsoft.com/office/powerpoint/2010/main" val="117361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response vs explanatory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type of relationship informs the analysis as we will see later in this course.</a:t>
            </a:r>
            <a:endParaRPr lang="en-US" dirty="0"/>
          </a:p>
        </p:txBody>
      </p:sp>
    </p:spTree>
    <p:extLst>
      <p:ext uri="{BB962C8B-B14F-4D97-AF65-F5344CB8AC3E}">
        <p14:creationId xmlns:p14="http://schemas.microsoft.com/office/powerpoint/2010/main" val="55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smtClean="0"/>
              <a:t>Numerical variables </a:t>
            </a:r>
            <a:r>
              <a:rPr lang="mr-IN" dirty="0" smtClean="0"/>
              <a:t>–</a:t>
            </a:r>
            <a:r>
              <a:rPr lang="en-US" dirty="0" smtClean="0"/>
              <a:t> multivariate data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Often times we measure multiple variables on each subject in a study.  Interest is in each variable and the relationships between them.  Graphically for exploratory analysis we can do scatterplots of each pair of variables.</a:t>
            </a:r>
            <a:endParaRPr lang="en-US" dirty="0"/>
          </a:p>
        </p:txBody>
      </p:sp>
    </p:spTree>
    <p:extLst>
      <p:ext uri="{BB962C8B-B14F-4D97-AF65-F5344CB8AC3E}">
        <p14:creationId xmlns:p14="http://schemas.microsoft.com/office/powerpoint/2010/main" val="804247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One of the first things we want to do with any data set is examine the data using exploratory data analysis.</a:t>
            </a:r>
          </a:p>
          <a:p>
            <a:endParaRPr lang="en-US" dirty="0"/>
          </a:p>
          <a:p>
            <a:r>
              <a:rPr lang="en-US" dirty="0" smtClean="0"/>
              <a:t>Graphical techniques</a:t>
            </a:r>
          </a:p>
          <a:p>
            <a:r>
              <a:rPr lang="en-US" dirty="0" smtClean="0"/>
              <a:t>Numerical techniques</a:t>
            </a:r>
            <a:endParaRPr lang="en-US" dirty="0"/>
          </a:p>
        </p:txBody>
      </p:sp>
    </p:spTree>
    <p:extLst>
      <p:ext uri="{BB962C8B-B14F-4D97-AF65-F5344CB8AC3E}">
        <p14:creationId xmlns:p14="http://schemas.microsoft.com/office/powerpoint/2010/main" val="10849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a:t>
            </a:r>
            <a:r>
              <a:rPr lang="mr-IN" dirty="0" smtClean="0"/>
              <a:t>–</a:t>
            </a:r>
            <a:r>
              <a:rPr lang="en-US" dirty="0" smtClean="0"/>
              <a:t> multivariate data</a:t>
            </a:r>
            <a:endParaRPr lang="en-US" dirty="0"/>
          </a:p>
        </p:txBody>
      </p:sp>
      <p:pic>
        <p:nvPicPr>
          <p:cNvPr id="4" name="Content Placeholder 3"/>
          <p:cNvPicPr>
            <a:picLocks noGrp="1" noChangeAspect="1"/>
          </p:cNvPicPr>
          <p:nvPr>
            <p:ph idx="1"/>
          </p:nvPr>
        </p:nvPicPr>
        <p:blipFill>
          <a:blip r:embed="rId2"/>
          <a:stretch>
            <a:fillRect/>
          </a:stretch>
        </p:blipFill>
        <p:spPr>
          <a:xfrm>
            <a:off x="2984500" y="1924844"/>
            <a:ext cx="6223000" cy="4152900"/>
          </a:xfrm>
          <a:prstGeom prst="rect">
            <a:avLst/>
          </a:prstGeom>
        </p:spPr>
      </p:pic>
    </p:spTree>
    <p:extLst>
      <p:ext uri="{BB962C8B-B14F-4D97-AF65-F5344CB8AC3E}">
        <p14:creationId xmlns:p14="http://schemas.microsoft.com/office/powerpoint/2010/main" val="1782350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graphs</a:t>
            </a:r>
            <a:endParaRPr lang="en-US" dirty="0"/>
          </a:p>
        </p:txBody>
      </p:sp>
      <p:pic>
        <p:nvPicPr>
          <p:cNvPr id="4" name="Content Placeholder 3"/>
          <p:cNvPicPr>
            <a:picLocks noGrp="1" noChangeAspect="1"/>
          </p:cNvPicPr>
          <p:nvPr>
            <p:ph idx="1"/>
          </p:nvPr>
        </p:nvPicPr>
        <p:blipFill>
          <a:blip r:embed="rId2"/>
          <a:stretch>
            <a:fillRect/>
          </a:stretch>
        </p:blipFill>
        <p:spPr>
          <a:xfrm>
            <a:off x="3920331" y="1825625"/>
            <a:ext cx="4351338" cy="4351338"/>
          </a:xfrm>
          <a:prstGeom prst="rect">
            <a:avLst/>
          </a:prstGeom>
        </p:spPr>
      </p:pic>
    </p:spTree>
    <p:extLst>
      <p:ext uri="{BB962C8B-B14F-4D97-AF65-F5344CB8AC3E}">
        <p14:creationId xmlns:p14="http://schemas.microsoft.com/office/powerpoint/2010/main" val="2120349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graphs</a:t>
            </a:r>
            <a:endParaRPr lang="en-US" dirty="0"/>
          </a:p>
        </p:txBody>
      </p:sp>
      <p:pic>
        <p:nvPicPr>
          <p:cNvPr id="4" name="Content Placeholder 3"/>
          <p:cNvPicPr>
            <a:picLocks noGrp="1" noChangeAspect="1"/>
          </p:cNvPicPr>
          <p:nvPr>
            <p:ph idx="1"/>
          </p:nvPr>
        </p:nvPicPr>
        <p:blipFill>
          <a:blip r:embed="rId2"/>
          <a:stretch>
            <a:fillRect/>
          </a:stretch>
        </p:blipFill>
        <p:spPr>
          <a:xfrm>
            <a:off x="3949431" y="1690689"/>
            <a:ext cx="5175114" cy="4807388"/>
          </a:xfrm>
          <a:prstGeom prst="rect">
            <a:avLst/>
          </a:prstGeom>
        </p:spPr>
      </p:pic>
    </p:spTree>
    <p:extLst>
      <p:ext uri="{BB962C8B-B14F-4D97-AF65-F5344CB8AC3E}">
        <p14:creationId xmlns:p14="http://schemas.microsoft.com/office/powerpoint/2010/main" val="857340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EDA</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There are three types of numerical EDA of most interest for single variables (or within each of a set of variables).</a:t>
            </a:r>
          </a:p>
          <a:p>
            <a:pPr>
              <a:lnSpc>
                <a:spcPct val="100000"/>
              </a:lnSpc>
              <a:spcBef>
                <a:spcPts val="0"/>
              </a:spcBef>
            </a:pPr>
            <a:r>
              <a:rPr lang="en-US" dirty="0" smtClean="0"/>
              <a:t>Central tendency</a:t>
            </a:r>
          </a:p>
          <a:p>
            <a:pPr>
              <a:lnSpc>
                <a:spcPct val="100000"/>
              </a:lnSpc>
              <a:spcBef>
                <a:spcPts val="0"/>
              </a:spcBef>
            </a:pPr>
            <a:r>
              <a:rPr lang="en-US" dirty="0" smtClean="0"/>
              <a:t>Variation</a:t>
            </a:r>
          </a:p>
          <a:p>
            <a:pPr>
              <a:lnSpc>
                <a:spcPct val="100000"/>
              </a:lnSpc>
              <a:spcBef>
                <a:spcPts val="0"/>
              </a:spcBef>
            </a:pPr>
            <a:r>
              <a:rPr lang="en-US" dirty="0" smtClean="0"/>
              <a:t>outliers</a:t>
            </a:r>
            <a:endParaRPr lang="en-US" dirty="0"/>
          </a:p>
        </p:txBody>
      </p:sp>
    </p:spTree>
    <p:extLst>
      <p:ext uri="{BB962C8B-B14F-4D97-AF65-F5344CB8AC3E}">
        <p14:creationId xmlns:p14="http://schemas.microsoft.com/office/powerpoint/2010/main" val="11456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a:t>
            </a:r>
            <a:endParaRPr lang="en-US" dirty="0"/>
          </a:p>
        </p:txBody>
      </p:sp>
      <p:sp>
        <p:nvSpPr>
          <p:cNvPr id="3" name="Content Placeholder 2"/>
          <p:cNvSpPr>
            <a:spLocks noGrp="1"/>
          </p:cNvSpPr>
          <p:nvPr>
            <p:ph idx="1"/>
          </p:nvPr>
        </p:nvSpPr>
        <p:spPr/>
        <p:txBody>
          <a:bodyPr/>
          <a:lstStyle/>
          <a:p>
            <a:r>
              <a:rPr lang="en-US" dirty="0" smtClean="0"/>
              <a:t>As with graphical EDA the level of measure determines which measure of central tendency makes sense.</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87408973"/>
              </p:ext>
            </p:extLst>
          </p:nvPr>
        </p:nvGraphicFramePr>
        <p:xfrm>
          <a:off x="1623438" y="3259614"/>
          <a:ext cx="8128000" cy="148336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Level of Measure</a:t>
                      </a:r>
                      <a:endParaRPr lang="en-US" dirty="0"/>
                    </a:p>
                  </a:txBody>
                  <a:tcPr/>
                </a:tc>
                <a:tc>
                  <a:txBody>
                    <a:bodyPr/>
                    <a:lstStyle/>
                    <a:p>
                      <a:r>
                        <a:rPr lang="en-US" dirty="0" smtClean="0"/>
                        <a:t>Measure of Central Tendency</a:t>
                      </a:r>
                      <a:endParaRPr lang="en-US" dirty="0"/>
                    </a:p>
                  </a:txBody>
                  <a:tcPr/>
                </a:tc>
              </a:tr>
              <a:tr h="370840">
                <a:tc>
                  <a:txBody>
                    <a:bodyPr/>
                    <a:lstStyle/>
                    <a:p>
                      <a:r>
                        <a:rPr lang="en-US" dirty="0" smtClean="0"/>
                        <a:t>nominal</a:t>
                      </a:r>
                      <a:endParaRPr lang="en-US" dirty="0"/>
                    </a:p>
                  </a:txBody>
                  <a:tcPr/>
                </a:tc>
                <a:tc>
                  <a:txBody>
                    <a:bodyPr/>
                    <a:lstStyle/>
                    <a:p>
                      <a:r>
                        <a:rPr lang="en-US" dirty="0" smtClean="0"/>
                        <a:t>mode</a:t>
                      </a:r>
                      <a:endParaRPr lang="en-US" dirty="0"/>
                    </a:p>
                  </a:txBody>
                  <a:tcPr/>
                </a:tc>
              </a:tr>
              <a:tr h="370840">
                <a:tc>
                  <a:txBody>
                    <a:bodyPr/>
                    <a:lstStyle/>
                    <a:p>
                      <a:r>
                        <a:rPr lang="en-US" dirty="0" smtClean="0"/>
                        <a:t>ordinal</a:t>
                      </a:r>
                      <a:endParaRPr lang="en-US" dirty="0"/>
                    </a:p>
                  </a:txBody>
                  <a:tcPr/>
                </a:tc>
                <a:tc>
                  <a:txBody>
                    <a:bodyPr/>
                    <a:lstStyle/>
                    <a:p>
                      <a:r>
                        <a:rPr lang="en-US" dirty="0" smtClean="0"/>
                        <a:t>Median, mode</a:t>
                      </a:r>
                      <a:endParaRPr lang="en-US" dirty="0"/>
                    </a:p>
                  </a:txBody>
                  <a:tcPr/>
                </a:tc>
              </a:tr>
              <a:tr h="370840">
                <a:tc>
                  <a:txBody>
                    <a:bodyPr/>
                    <a:lstStyle/>
                    <a:p>
                      <a:r>
                        <a:rPr lang="en-US" dirty="0" smtClean="0"/>
                        <a:t>Interval/ratio</a:t>
                      </a:r>
                      <a:endParaRPr lang="en-US" dirty="0"/>
                    </a:p>
                  </a:txBody>
                  <a:tcPr/>
                </a:tc>
                <a:tc>
                  <a:txBody>
                    <a:bodyPr/>
                    <a:lstStyle/>
                    <a:p>
                      <a:r>
                        <a:rPr lang="en-US" dirty="0" smtClean="0"/>
                        <a:t>Mean, median,</a:t>
                      </a:r>
                      <a:r>
                        <a:rPr lang="en-US" baseline="0" dirty="0" smtClean="0"/>
                        <a:t> mode</a:t>
                      </a:r>
                      <a:endParaRPr lang="en-US" dirty="0"/>
                    </a:p>
                  </a:txBody>
                  <a:tcPr/>
                </a:tc>
              </a:tr>
            </a:tbl>
          </a:graphicData>
        </a:graphic>
      </p:graphicFrame>
    </p:spTree>
    <p:extLst>
      <p:ext uri="{BB962C8B-B14F-4D97-AF65-F5344CB8AC3E}">
        <p14:creationId xmlns:p14="http://schemas.microsoft.com/office/powerpoint/2010/main" val="37621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Mode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mode is the value in the sample with the highest frequency.  For a categorical variable it is the value with the highest bar in a bar chart.  For continuous data it may be less useful than for categorical or discrete data.  </a:t>
            </a:r>
            <a:endParaRPr lang="en-US" dirty="0"/>
          </a:p>
        </p:txBody>
      </p:sp>
    </p:spTree>
    <p:extLst>
      <p:ext uri="{BB962C8B-B14F-4D97-AF65-F5344CB8AC3E}">
        <p14:creationId xmlns:p14="http://schemas.microsoft.com/office/powerpoint/2010/main" val="805170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Median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sample median is the value of the ordered sample that has half of the sample below and half above.  If there is an odd number of observations the median is the one in the middle.  If there is an odd number of observations the median is the average of the middle two numbers.  The sample median is an estimate of the population median.</a:t>
            </a:r>
            <a:endParaRPr lang="en-US" dirty="0"/>
          </a:p>
        </p:txBody>
      </p:sp>
    </p:spTree>
    <p:extLst>
      <p:ext uri="{BB962C8B-B14F-4D97-AF65-F5344CB8AC3E}">
        <p14:creationId xmlns:p14="http://schemas.microsoft.com/office/powerpoint/2010/main" val="1792234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Mean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sample mean is the arithmetic average of all the observations in a sample.  It is used as a point estimate of the population mean.  It is found as and denoted by</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𝑋</m:t>
                          </m:r>
                        </m:e>
                      </m:acc>
                      <m:r>
                        <a:rPr lang="en-US" b="0" i="1" dirty="0" smtClean="0">
                          <a:latin typeface="Cambria Math" charset="0"/>
                        </a:rPr>
                        <m:t>=</m:t>
                      </m:r>
                      <m:f>
                        <m:fPr>
                          <m:ctrlPr>
                            <a:rPr lang="mr-IN" b="0" i="1" dirty="0" smtClean="0">
                              <a:latin typeface="Cambria Math" charset="0"/>
                            </a:rPr>
                          </m:ctrlPr>
                        </m:fPr>
                        <m:num>
                          <m:nary>
                            <m:naryPr>
                              <m:chr m:val="∑"/>
                              <m:ctrlPr>
                                <a:rPr lang="en-US" b="0" i="1" dirty="0" smtClean="0">
                                  <a:latin typeface="Cambria Math" charset="0"/>
                                </a:rPr>
                              </m:ctrlPr>
                            </m:naryPr>
                            <m:sub>
                              <m:d>
                                <m:dPr>
                                  <m:begChr m:val="{"/>
                                  <m:endChr m:val="]"/>
                                  <m:ctrlPr>
                                    <a:rPr lang="en-US" b="0" i="1" dirty="0" smtClean="0">
                                      <a:latin typeface="Cambria Math" charset="0"/>
                                    </a:rPr>
                                  </m:ctrlPr>
                                </m:dPr>
                                <m:e>
                                  <m:r>
                                    <a:rPr lang="en-US" b="0" i="1" dirty="0" smtClean="0">
                                      <a:latin typeface="Cambria Math" charset="0"/>
                                    </a:rPr>
                                    <m:t>𝑖</m:t>
                                  </m:r>
                                  <m:r>
                                    <a:rPr lang="en-US" b="0" i="1" dirty="0" smtClean="0">
                                      <a:latin typeface="Cambria Math" charset="0"/>
                                    </a:rPr>
                                    <m:t>=1</m:t>
                                  </m:r>
                                </m:e>
                              </m:d>
                            </m:sub>
                            <m:sup>
                              <m:r>
                                <a:rPr lang="en-US" b="0" i="1" dirty="0" smtClean="0">
                                  <a:latin typeface="Cambria Math" charset="0"/>
                                </a:rPr>
                                <m:t>𝑛</m:t>
                              </m:r>
                            </m:sup>
                            <m:e>
                              <m:sSub>
                                <m:sSubPr>
                                  <m:ctrlPr>
                                    <a:rPr lang="en-US" b="0" i="1" dirty="0" smtClean="0">
                                      <a:latin typeface="Cambria Math" charset="0"/>
                                    </a:rPr>
                                  </m:ctrlPr>
                                </m:sSubPr>
                                <m:e>
                                  <m:r>
                                    <a:rPr lang="en-US" b="0" i="1" dirty="0" smtClean="0">
                                      <a:latin typeface="Cambria Math" charset="0"/>
                                    </a:rPr>
                                    <m:t>𝑋</m:t>
                                  </m:r>
                                </m:e>
                                <m:sub>
                                  <m:r>
                                    <a:rPr lang="en-US" b="0" i="1" dirty="0" smtClean="0">
                                      <a:latin typeface="Cambria Math" charset="0"/>
                                    </a:rPr>
                                    <m:t>𝑖</m:t>
                                  </m:r>
                                </m:sub>
                              </m:sSub>
                            </m:e>
                          </m:nary>
                        </m:num>
                        <m:den>
                          <m:r>
                            <a:rPr lang="en-US" b="0" i="1" dirty="0" smtClean="0">
                              <a:latin typeface="Cambria Math" charset="0"/>
                            </a:rPr>
                            <m:t>𝑛</m:t>
                          </m:r>
                        </m:den>
                      </m:f>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1261"/>
                </a:stretch>
              </a:blipFill>
            </p:spPr>
            <p:txBody>
              <a:bodyPr/>
              <a:lstStyle/>
              <a:p>
                <a:r>
                  <a:rPr lang="en-US">
                    <a:noFill/>
                  </a:rPr>
                  <a:t> </a:t>
                </a:r>
              </a:p>
            </p:txBody>
          </p:sp>
        </mc:Fallback>
      </mc:AlternateContent>
    </p:spTree>
    <p:extLst>
      <p:ext uri="{BB962C8B-B14F-4D97-AF65-F5344CB8AC3E}">
        <p14:creationId xmlns:p14="http://schemas.microsoft.com/office/powerpoint/2010/main" val="47401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tendency	</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sample median is more sensitive to outliers than the sample mean or sample mode.  This is expressed as the sample median being more </a:t>
            </a:r>
            <a:r>
              <a:rPr lang="en-US" i="1" dirty="0" smtClean="0"/>
              <a:t>robust</a:t>
            </a:r>
            <a:r>
              <a:rPr lang="en-US" dirty="0" smtClean="0"/>
              <a:t> to outliers than the sample mean.  If you consider the salaries of 5 professional basketball players:  4 of which make $100,000 per year and the 5</a:t>
            </a:r>
            <a:r>
              <a:rPr lang="en-US" baseline="30000" dirty="0" smtClean="0"/>
              <a:t>th</a:t>
            </a:r>
            <a:r>
              <a:rPr lang="en-US" dirty="0" smtClean="0"/>
              <a:t> makes $1,000,000 per year.  The sample median is $100,000 while the sample mean is $280,000 since it is greatly affected by the outlier millionaire.</a:t>
            </a:r>
            <a:endParaRPr lang="en-US" dirty="0"/>
          </a:p>
        </p:txBody>
      </p:sp>
    </p:spTree>
    <p:extLst>
      <p:ext uri="{BB962C8B-B14F-4D97-AF65-F5344CB8AC3E}">
        <p14:creationId xmlns:p14="http://schemas.microsoft.com/office/powerpoint/2010/main" val="281240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measures of variation are intended to determine how spread out the data is.  The two measures we will look at are </a:t>
            </a:r>
          </a:p>
          <a:p>
            <a:pPr>
              <a:lnSpc>
                <a:spcPct val="100000"/>
              </a:lnSpc>
              <a:spcBef>
                <a:spcPts val="0"/>
              </a:spcBef>
            </a:pPr>
            <a:r>
              <a:rPr lang="en-US" dirty="0" smtClean="0"/>
              <a:t>Range</a:t>
            </a:r>
          </a:p>
          <a:p>
            <a:pPr>
              <a:lnSpc>
                <a:spcPct val="100000"/>
              </a:lnSpc>
              <a:spcBef>
                <a:spcPts val="0"/>
              </a:spcBef>
            </a:pPr>
            <a:r>
              <a:rPr lang="en-US" dirty="0" smtClean="0"/>
              <a:t>Sample variance</a:t>
            </a:r>
          </a:p>
          <a:p>
            <a:pPr marL="0" indent="0">
              <a:lnSpc>
                <a:spcPct val="100000"/>
              </a:lnSpc>
              <a:spcBef>
                <a:spcPts val="0"/>
              </a:spcBef>
              <a:buNone/>
            </a:pPr>
            <a:r>
              <a:rPr lang="en-US" dirty="0" smtClean="0"/>
              <a:t>These measures are appropriate with interval/ratio data only.</a:t>
            </a:r>
          </a:p>
          <a:p>
            <a:pPr>
              <a:lnSpc>
                <a:spcPct val="100000"/>
              </a:lnSpc>
              <a:spcBef>
                <a:spcPts val="0"/>
              </a:spcBef>
            </a:pPr>
            <a:endParaRPr lang="en-US" dirty="0"/>
          </a:p>
        </p:txBody>
      </p:sp>
    </p:spTree>
    <p:extLst>
      <p:ext uri="{BB962C8B-B14F-4D97-AF65-F5344CB8AC3E}">
        <p14:creationId xmlns:p14="http://schemas.microsoft.com/office/powerpoint/2010/main" val="1377951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EDA	</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type of graph that is used depends on the level of measure of our data.</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Categorical vs numeric</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Discrete vs continuous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And on the type of experiment or observational study</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single variable</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response variable and explanatory variable(s)</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time series</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multivariate data</a:t>
            </a:r>
            <a:endParaRPr lang="en-US" dirty="0"/>
          </a:p>
        </p:txBody>
      </p:sp>
    </p:spTree>
    <p:extLst>
      <p:ext uri="{BB962C8B-B14F-4D97-AF65-F5344CB8AC3E}">
        <p14:creationId xmlns:p14="http://schemas.microsoft.com/office/powerpoint/2010/main" val="11232990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a:t>
            </a:r>
            <a:r>
              <a:rPr lang="mr-IN" dirty="0" smtClean="0"/>
              <a:t>–</a:t>
            </a:r>
            <a:r>
              <a:rPr lang="en-US" dirty="0" smtClean="0"/>
              <a:t> range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simplest measure of variation is the range.  It is the largest value in the sample minus the smallest value.</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𝑟𝑎𝑛𝑔𝑒</m:t>
                      </m:r>
                      <m:r>
                        <a:rPr lang="en-US" b="0" i="1" smtClean="0">
                          <a:latin typeface="Cambria Math" charset="0"/>
                        </a:rPr>
                        <m:t>=</m:t>
                      </m:r>
                      <m:func>
                        <m:funcPr>
                          <m:ctrlPr>
                            <a:rPr lang="en-US" b="0" i="1" smtClean="0">
                              <a:latin typeface="Cambria Math" charset="0"/>
                            </a:rPr>
                          </m:ctrlPr>
                        </m:funcPr>
                        <m:fName>
                          <m:r>
                            <m:rPr>
                              <m:sty m:val="p"/>
                            </m:rPr>
                            <a:rPr lang="en-US" b="0" i="0" smtClean="0">
                              <a:latin typeface="Cambria Math" charset="0"/>
                            </a:rPr>
                            <m:t>max</m:t>
                          </m:r>
                        </m:fName>
                        <m:e>
                          <m:r>
                            <a:rPr lang="en-US" b="0" i="1" smtClean="0">
                              <a:latin typeface="Cambria Math" charset="0"/>
                            </a:rPr>
                            <m:t>− </m:t>
                          </m:r>
                          <m:r>
                            <a:rPr lang="en-US" b="0" i="1" smtClean="0">
                              <a:latin typeface="Cambria Math" charset="0"/>
                            </a:rPr>
                            <m:t>𝑚𝑖𝑛</m:t>
                          </m:r>
                        </m:e>
                      </m:func>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1261" r="-812"/>
                </a:stretch>
              </a:blipFill>
            </p:spPr>
            <p:txBody>
              <a:bodyPr/>
              <a:lstStyle/>
              <a:p>
                <a:r>
                  <a:rPr lang="en-US">
                    <a:noFill/>
                  </a:rPr>
                  <a:t> </a:t>
                </a:r>
              </a:p>
            </p:txBody>
          </p:sp>
        </mc:Fallback>
      </mc:AlternateContent>
    </p:spTree>
    <p:extLst>
      <p:ext uri="{BB962C8B-B14F-4D97-AF65-F5344CB8AC3E}">
        <p14:creationId xmlns:p14="http://schemas.microsoft.com/office/powerpoint/2010/main" val="1683681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Variation </a:t>
            </a:r>
            <a:r>
              <a:rPr lang="mr-IN" dirty="0" smtClean="0"/>
              <a:t>–</a:t>
            </a:r>
            <a:r>
              <a:rPr lang="en-US" dirty="0" smtClean="0"/>
              <a:t> sample variance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sample variance is a measure of the average squared distance of each point from the sample mean.  It is denoted S</a:t>
                </a:r>
                <a:r>
                  <a:rPr lang="en-US" baseline="30000" dirty="0" smtClean="0"/>
                  <a:t>2</a:t>
                </a:r>
                <a:r>
                  <a:rPr lang="en-US" dirty="0" smtClean="0"/>
                  <a:t> and is found as</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𝑆</m:t>
                          </m:r>
                        </m:e>
                        <m:sup>
                          <m:r>
                            <a:rPr lang="en-US" b="0" i="1" smtClean="0">
                              <a:latin typeface="Cambria Math" charset="0"/>
                            </a:rPr>
                            <m:t>2</m:t>
                          </m:r>
                        </m:sup>
                      </m:sSup>
                      <m:r>
                        <a:rPr lang="en-US" b="0" i="1" smtClean="0">
                          <a:latin typeface="Cambria Math" charset="0"/>
                        </a:rPr>
                        <m:t>= </m:t>
                      </m:r>
                      <m:f>
                        <m:fPr>
                          <m:ctrlPr>
                            <a:rPr lang="mr-IN" b="0" i="1" smtClean="0">
                              <a:latin typeface="Cambria Math" charset="0"/>
                            </a:rPr>
                          </m:ctrlPr>
                        </m:fPr>
                        <m:num>
                          <m:nary>
                            <m:naryPr>
                              <m:chr m:val="∑"/>
                              <m:ctrlPr>
                                <a:rPr lang="en-US" b="0" i="1" smtClean="0">
                                  <a:latin typeface="Cambria Math" charset="0"/>
                                </a:rPr>
                              </m:ctrlPr>
                            </m:naryPr>
                            <m:sub>
                              <m:d>
                                <m:dPr>
                                  <m:begChr m:val="{"/>
                                  <m:endChr m:val="}"/>
                                  <m:ctrlPr>
                                    <a:rPr lang="en-US" b="0" i="1" smtClean="0">
                                      <a:latin typeface="Cambria Math" charset="0"/>
                                    </a:rPr>
                                  </m:ctrlPr>
                                </m:dPr>
                                <m:e>
                                  <m:r>
                                    <a:rPr lang="en-US" b="0" i="1" smtClean="0">
                                      <a:latin typeface="Cambria Math" charset="0"/>
                                    </a:rPr>
                                    <m:t>𝑖</m:t>
                                  </m:r>
                                  <m:r>
                                    <a:rPr lang="en-US" b="0" i="1" smtClean="0">
                                      <a:latin typeface="Cambria Math" charset="0"/>
                                    </a:rPr>
                                    <m:t>=1</m:t>
                                  </m:r>
                                </m:e>
                              </m:d>
                            </m:sub>
                            <m:sup>
                              <m:r>
                                <a:rPr lang="en-US" b="0" i="1" smtClean="0">
                                  <a:latin typeface="Cambria Math" charset="0"/>
                                </a:rPr>
                                <m:t>𝑛</m:t>
                              </m:r>
                            </m:sup>
                            <m:e>
                              <m:sSup>
                                <m:sSupPr>
                                  <m:ctrlPr>
                                    <a:rPr lang="en-US" b="0" i="1" smtClean="0">
                                      <a:latin typeface="Cambria Math" charset="0"/>
                                    </a:rPr>
                                  </m:ctrlPr>
                                </m:sSupPr>
                                <m:e>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𝑋</m:t>
                                          </m:r>
                                        </m:e>
                                      </m:acc>
                                    </m:e>
                                  </m:d>
                                </m:e>
                                <m:sup>
                                  <m:r>
                                    <a:rPr lang="en-US" b="0" i="1" smtClean="0">
                                      <a:latin typeface="Cambria Math" charset="0"/>
                                    </a:rPr>
                                    <m:t>2</m:t>
                                  </m:r>
                                </m:sup>
                              </m:sSup>
                              <m:r>
                                <a:rPr lang="en-US" b="0" i="1" smtClean="0">
                                  <a:latin typeface="Cambria Math" charset="0"/>
                                </a:rPr>
                                <m:t> </m:t>
                              </m:r>
                            </m:e>
                          </m:nary>
                        </m:num>
                        <m:den>
                          <m:r>
                            <a:rPr lang="en-US" b="0" i="1" smtClean="0">
                              <a:latin typeface="Cambria Math" charset="0"/>
                            </a:rPr>
                            <m:t>𝑛</m:t>
                          </m:r>
                          <m:r>
                            <a:rPr lang="en-US" b="0" i="1" smtClean="0">
                              <a:latin typeface="Cambria Math" charset="0"/>
                            </a:rPr>
                            <m:t>−1</m:t>
                          </m:r>
                        </m:den>
                      </m:f>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larger S</a:t>
                </a:r>
                <a:r>
                  <a:rPr lang="en-US" baseline="30000" dirty="0" smtClean="0"/>
                  <a:t>2</a:t>
                </a:r>
                <a:r>
                  <a:rPr lang="en-US" dirty="0" smtClean="0"/>
                  <a:t>, the more spread out the data.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a:t>
                </a:r>
                <a:r>
                  <a:rPr lang="en-US" i="1" dirty="0" smtClean="0"/>
                  <a:t>n-1</a:t>
                </a:r>
                <a:r>
                  <a:rPr lang="en-US" dirty="0" smtClean="0"/>
                  <a:t> in the denominator is used so that the estimator is unbiased (has the population variance as its expected value).</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square root of the sample variance, S = </a:t>
                </a:r>
                <a14:m>
                  <m:oMath xmlns:m="http://schemas.openxmlformats.org/officeDocument/2006/math">
                    <m:rad>
                      <m:radPr>
                        <m:degHide m:val="on"/>
                        <m:ctrlPr>
                          <a:rPr lang="en-US" i="1" smtClean="0">
                            <a:latin typeface="Cambria Math" charset="0"/>
                          </a:rPr>
                        </m:ctrlPr>
                      </m:radPr>
                      <m:deg/>
                      <m:e>
                        <m:sSup>
                          <m:sSupPr>
                            <m:ctrlPr>
                              <a:rPr lang="en-US" b="0" i="1" smtClean="0">
                                <a:latin typeface="Cambria Math" charset="0"/>
                              </a:rPr>
                            </m:ctrlPr>
                          </m:sSupPr>
                          <m:e>
                            <m:r>
                              <a:rPr lang="en-US" b="0" i="1" smtClean="0">
                                <a:latin typeface="Cambria Math" charset="0"/>
                              </a:rPr>
                              <m:t>𝑆</m:t>
                            </m:r>
                          </m:e>
                          <m:sup>
                            <m:r>
                              <a:rPr lang="en-US" b="0" i="1" smtClean="0">
                                <a:latin typeface="Cambria Math" charset="0"/>
                              </a:rPr>
                              <m:t>2</m:t>
                            </m:r>
                          </m:sup>
                        </m:sSup>
                      </m:e>
                    </m:rad>
                    <m:r>
                      <a:rPr lang="en-US" b="0" i="1" smtClean="0">
                        <a:latin typeface="Cambria Math" charset="0"/>
                      </a:rPr>
                      <m:t> </m:t>
                    </m:r>
                  </m:oMath>
                </a14:m>
                <a:r>
                  <a:rPr lang="en-US" dirty="0" smtClean="0"/>
                  <a:t>is called the sample 	standard deviation and is measured in the sample units as the </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sample.</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823757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sp>
        <p:nvSpPr>
          <p:cNvPr id="3" name="Content Placeholder 2"/>
          <p:cNvSpPr>
            <a:spLocks noGrp="1"/>
          </p:cNvSpPr>
          <p:nvPr>
            <p:ph idx="1"/>
          </p:nvPr>
        </p:nvSpPr>
        <p:spPr/>
        <p:txBody>
          <a:bodyPr/>
          <a:lstStyle/>
          <a:p>
            <a:r>
              <a:rPr lang="en-US" dirty="0" smtClean="0"/>
              <a:t>Outliers are values in the sample that are much different (larger or smaller) than the remaining values. </a:t>
            </a:r>
          </a:p>
          <a:p>
            <a:r>
              <a:rPr lang="en-US" dirty="0" smtClean="0"/>
              <a:t>Care must be taken in dealing with outliers.  You should never remove them without checking with the expert in the field as these could be measurement errors or actual values that occur in the tail of a distribution.</a:t>
            </a:r>
          </a:p>
          <a:p>
            <a:r>
              <a:rPr lang="en-US" dirty="0" smtClean="0"/>
              <a:t>Anomaly detection </a:t>
            </a:r>
            <a:r>
              <a:rPr lang="mr-IN" dirty="0" smtClean="0"/>
              <a:t>–</a:t>
            </a:r>
            <a:r>
              <a:rPr lang="en-US" dirty="0" smtClean="0"/>
              <a:t> the points of interest are the outliers and the greater mass of data serves only to define “normal” against which anomalies are measured.</a:t>
            </a:r>
            <a:endParaRPr lang="en-US" dirty="0"/>
          </a:p>
        </p:txBody>
      </p:sp>
    </p:spTree>
    <p:extLst>
      <p:ext uri="{BB962C8B-B14F-4D97-AF65-F5344CB8AC3E}">
        <p14:creationId xmlns:p14="http://schemas.microsoft.com/office/powerpoint/2010/main" val="807761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association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When comparing two variables, say a response and explanatory variable, the sample correlation measures the strength of the linear relationship between the two.  For random response variables Y</a:t>
                </a:r>
                <a:r>
                  <a:rPr lang="en-US" baseline="-25000" dirty="0" smtClean="0"/>
                  <a:t>1</a:t>
                </a:r>
                <a:r>
                  <a:rPr lang="en-US" dirty="0" smtClean="0"/>
                  <a:t>, Y</a:t>
                </a:r>
                <a:r>
                  <a:rPr lang="en-US" baseline="-25000" dirty="0" smtClean="0"/>
                  <a:t>2</a:t>
                </a:r>
                <a:r>
                  <a:rPr lang="en-US" dirty="0" smtClean="0"/>
                  <a:t>, </a:t>
                </a:r>
                <a:r>
                  <a:rPr lang="mr-IN" dirty="0" smtClean="0"/>
                  <a:t>…</a:t>
                </a:r>
                <a:r>
                  <a:rPr lang="en-US" dirty="0" smtClean="0"/>
                  <a:t>, </a:t>
                </a:r>
                <a:r>
                  <a:rPr lang="en-US" dirty="0" err="1" smtClean="0"/>
                  <a:t>Y</a:t>
                </a:r>
                <a:r>
                  <a:rPr lang="en-US" baseline="-25000" dirty="0" err="1" smtClean="0"/>
                  <a:t>n</a:t>
                </a:r>
                <a:r>
                  <a:rPr lang="en-US" dirty="0" smtClean="0"/>
                  <a:t> and explanatory variables X</a:t>
                </a:r>
                <a:r>
                  <a:rPr lang="en-US" baseline="-25000" dirty="0" smtClean="0"/>
                  <a:t>1</a:t>
                </a:r>
                <a:r>
                  <a:rPr lang="en-US" dirty="0" smtClean="0"/>
                  <a:t>, X</a:t>
                </a:r>
                <a:r>
                  <a:rPr lang="en-US" baseline="-25000" dirty="0" smtClean="0"/>
                  <a:t>2</a:t>
                </a:r>
                <a:r>
                  <a:rPr lang="en-US" dirty="0" smtClean="0"/>
                  <a:t>, </a:t>
                </a:r>
                <a:r>
                  <a:rPr lang="mr-IN" dirty="0" smtClean="0"/>
                  <a:t>…</a:t>
                </a:r>
                <a:r>
                  <a:rPr lang="en-US" dirty="0" smtClean="0"/>
                  <a:t>, </a:t>
                </a:r>
                <a:r>
                  <a:rPr lang="en-US" dirty="0" err="1" smtClean="0"/>
                  <a:t>X</a:t>
                </a:r>
                <a:r>
                  <a:rPr lang="en-US" baseline="-25000" dirty="0" err="1" smtClean="0"/>
                  <a:t>n</a:t>
                </a:r>
                <a:r>
                  <a:rPr lang="en-US" dirty="0" smtClean="0"/>
                  <a:t>, the sample correlation between X and Y is found as</a:t>
                </a:r>
              </a:p>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𝐶𝑜𝑟𝑟</m:t>
                      </m:r>
                      <m:d>
                        <m:dPr>
                          <m:ctrlPr>
                            <a:rPr lang="en-US" b="0" i="1" smtClean="0">
                              <a:latin typeface="Cambria Math" charset="0"/>
                            </a:rPr>
                          </m:ctrlPr>
                        </m:dPr>
                        <m:e>
                          <m:r>
                            <a:rPr lang="en-US" b="0" i="1" smtClean="0">
                              <a:latin typeface="Cambria Math" charset="0"/>
                            </a:rPr>
                            <m:t>𝑋</m:t>
                          </m:r>
                          <m:r>
                            <a:rPr lang="en-US" b="0" i="1" smtClean="0">
                              <a:latin typeface="Cambria Math" charset="0"/>
                            </a:rPr>
                            <m:t>,</m:t>
                          </m:r>
                          <m:r>
                            <a:rPr lang="en-US" b="0" i="1" smtClean="0">
                              <a:latin typeface="Cambria Math" charset="0"/>
                            </a:rPr>
                            <m:t>𝑌</m:t>
                          </m:r>
                        </m:e>
                      </m:d>
                      <m:r>
                        <a:rPr lang="en-US" b="0" i="1" smtClean="0">
                          <a:latin typeface="Cambria Math" charset="0"/>
                        </a:rPr>
                        <m:t>=</m:t>
                      </m:r>
                      <m:f>
                        <m:fPr>
                          <m:ctrlPr>
                            <a:rPr lang="mr-IN" b="0" i="1" smtClean="0">
                              <a:latin typeface="Cambria Math" charset="0"/>
                            </a:rPr>
                          </m:ctrlPr>
                        </m:fPr>
                        <m:num>
                          <m:nary>
                            <m:naryPr>
                              <m:chr m:val="∑"/>
                              <m:ctrlPr>
                                <a:rPr lang="en-US" b="0" i="1" smtClean="0">
                                  <a:latin typeface="Cambria Math" charset="0"/>
                                </a:rPr>
                              </m:ctrlPr>
                            </m:naryPr>
                            <m:sub>
                              <m:d>
                                <m:dPr>
                                  <m:begChr m:val="{"/>
                                  <m:endChr m:val="}"/>
                                  <m:ctrlPr>
                                    <a:rPr lang="en-US" b="0" i="1" smtClean="0">
                                      <a:latin typeface="Cambria Math" charset="0"/>
                                    </a:rPr>
                                  </m:ctrlPr>
                                </m:dPr>
                                <m:e>
                                  <m:r>
                                    <a:rPr lang="en-US" b="0" i="1" smtClean="0">
                                      <a:latin typeface="Cambria Math" charset="0"/>
                                    </a:rPr>
                                    <m:t>𝑖</m:t>
                                  </m:r>
                                  <m:r>
                                    <a:rPr lang="en-US" b="0" i="1" smtClean="0">
                                      <a:latin typeface="Cambria Math" charset="0"/>
                                    </a:rPr>
                                    <m:t>=1</m:t>
                                  </m:r>
                                </m:e>
                              </m:d>
                            </m:sub>
                            <m:sup>
                              <m:r>
                                <a:rPr lang="en-US" b="0" i="1" smtClean="0">
                                  <a:latin typeface="Cambria Math" charset="0"/>
                                </a:rPr>
                                <m:t>𝑛</m:t>
                              </m:r>
                            </m:sup>
                            <m:e>
                              <m:r>
                                <a:rPr lang="en-US" b="0" i="1" smtClean="0">
                                  <a:latin typeface="Cambria Math" charset="0"/>
                                </a:rPr>
                                <m:t>(</m:t>
                              </m:r>
                              <m:sSub>
                                <m:sSubPr>
                                  <m:ctrlPr>
                                    <a:rPr lang="en-US" b="0" i="1" smtClean="0">
                                      <a:latin typeface="Cambria Math" charset="0"/>
                                    </a:rPr>
                                  </m:ctrlPr>
                                </m:sSubPr>
                                <m:e>
                                  <m:r>
                                    <a:rPr lang="en-US" b="0" i="1" smtClean="0">
                                      <a:latin typeface="Cambria Math" charset="0"/>
                                    </a:rPr>
                                    <m:t>𝑋</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𝑋</m:t>
                                  </m:r>
                                </m:e>
                              </m:acc>
                            </m:e>
                          </m:nary>
                          <m:r>
                            <a:rPr lang="en-US" b="0" i="1" smtClean="0">
                              <a:latin typeface="Cambria Math" charset="0"/>
                            </a:rPr>
                            <m:t>)(</m:t>
                          </m:r>
                          <m:sSub>
                            <m:sSubPr>
                              <m:ctrlPr>
                                <a:rPr lang="en-US" b="0" i="1" smtClean="0">
                                  <a:latin typeface="Cambria Math" charset="0"/>
                                </a:rPr>
                              </m:ctrlPr>
                            </m:sSubPr>
                            <m:e>
                              <m:r>
                                <a:rPr lang="en-US" b="0" i="1" smtClean="0">
                                  <a:latin typeface="Cambria Math" charset="0"/>
                                </a:rPr>
                                <m:t>𝑌</m:t>
                              </m:r>
                            </m:e>
                            <m:sub>
                              <m:r>
                                <a:rPr lang="en-US" b="0" i="1" smtClean="0">
                                  <a:latin typeface="Cambria Math" charset="0"/>
                                </a:rPr>
                                <m:t>𝑖</m:t>
                              </m:r>
                            </m:sub>
                          </m:sSub>
                          <m:r>
                            <a:rPr lang="en-US" b="0" i="1" smtClean="0">
                              <a:latin typeface="Cambria Math" charset="0"/>
                            </a:rPr>
                            <m:t>−</m:t>
                          </m:r>
                          <m:acc>
                            <m:accPr>
                              <m:chr m:val="̅"/>
                              <m:ctrlPr>
                                <a:rPr lang="en-US" b="0" i="1" smtClean="0">
                                  <a:latin typeface="Cambria Math" charset="0"/>
                                </a:rPr>
                              </m:ctrlPr>
                            </m:accPr>
                            <m:e>
                              <m:r>
                                <a:rPr lang="en-US" b="0" i="1" smtClean="0">
                                  <a:latin typeface="Cambria Math" charset="0"/>
                                </a:rPr>
                                <m:t>𝑌</m:t>
                              </m:r>
                            </m:e>
                          </m:acc>
                          <m:r>
                            <a:rPr lang="en-US" b="0" i="1" smtClean="0">
                              <a:latin typeface="Cambria Math" charset="0"/>
                            </a:rPr>
                            <m:t>)</m:t>
                          </m:r>
                        </m:num>
                        <m:den>
                          <m:rad>
                            <m:radPr>
                              <m:degHide m:val="on"/>
                              <m:ctrlPr>
                                <a:rPr lang="mr-IN" b="0" i="1" smtClean="0">
                                  <a:latin typeface="Cambria Math" charset="0"/>
                                </a:rPr>
                              </m:ctrlPr>
                            </m:radPr>
                            <m:deg/>
                            <m:e>
                              <m:sSubSup>
                                <m:sSubSupPr>
                                  <m:ctrlPr>
                                    <a:rPr lang="en-US" b="0" i="1" smtClean="0">
                                      <a:latin typeface="Cambria Math" charset="0"/>
                                    </a:rPr>
                                  </m:ctrlPr>
                                </m:sSubSupPr>
                                <m:e>
                                  <m:r>
                                    <a:rPr lang="en-US" b="0" i="1" smtClean="0">
                                      <a:latin typeface="Cambria Math" charset="0"/>
                                    </a:rPr>
                                    <m:t>𝑆</m:t>
                                  </m:r>
                                </m:e>
                                <m:sub>
                                  <m:r>
                                    <a:rPr lang="en-US" b="0" i="1" smtClean="0">
                                      <a:latin typeface="Cambria Math" charset="0"/>
                                    </a:rPr>
                                    <m:t>𝑥</m:t>
                                  </m:r>
                                </m:sub>
                                <m:sup>
                                  <m:r>
                                    <a:rPr lang="en-US" b="0" i="1" smtClean="0">
                                      <a:latin typeface="Cambria Math" charset="0"/>
                                    </a:rPr>
                                    <m:t>2</m:t>
                                  </m:r>
                                </m:sup>
                              </m:sSubSup>
                              <m:sSubSup>
                                <m:sSubSupPr>
                                  <m:ctrlPr>
                                    <a:rPr lang="en-US" b="0" i="1" smtClean="0">
                                      <a:latin typeface="Cambria Math" charset="0"/>
                                    </a:rPr>
                                  </m:ctrlPr>
                                </m:sSubSupPr>
                                <m:e>
                                  <m:r>
                                    <a:rPr lang="en-US" b="0" i="1" smtClean="0">
                                      <a:latin typeface="Cambria Math" charset="0"/>
                                    </a:rPr>
                                    <m:t>𝑆</m:t>
                                  </m:r>
                                </m:e>
                                <m:sub>
                                  <m:r>
                                    <a:rPr lang="en-US" b="0" i="1" smtClean="0">
                                      <a:latin typeface="Cambria Math" charset="0"/>
                                    </a:rPr>
                                    <m:t>𝑦</m:t>
                                  </m:r>
                                </m:sub>
                                <m:sup>
                                  <m:r>
                                    <a:rPr lang="en-US" b="0" i="1" smtClean="0">
                                      <a:latin typeface="Cambria Math" charset="0"/>
                                    </a:rPr>
                                    <m:t>2</m:t>
                                  </m:r>
                                </m:sup>
                              </m:sSubSup>
                            </m:e>
                          </m:rad>
                        </m:den>
                      </m:f>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1261" r="-1681"/>
                </a:stretch>
              </a:blipFill>
            </p:spPr>
            <p:txBody>
              <a:bodyPr/>
              <a:lstStyle/>
              <a:p>
                <a:r>
                  <a:rPr lang="en-US">
                    <a:noFill/>
                  </a:rPr>
                  <a:t> </a:t>
                </a:r>
              </a:p>
            </p:txBody>
          </p:sp>
        </mc:Fallback>
      </mc:AlternateContent>
    </p:spTree>
    <p:extLst>
      <p:ext uri="{BB962C8B-B14F-4D97-AF65-F5344CB8AC3E}">
        <p14:creationId xmlns:p14="http://schemas.microsoft.com/office/powerpoint/2010/main" val="847278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of Correlation</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The sample correlation is always between -1 and 1</a:t>
            </a:r>
          </a:p>
          <a:p>
            <a:pPr>
              <a:lnSpc>
                <a:spcPct val="100000"/>
              </a:lnSpc>
              <a:spcBef>
                <a:spcPts val="0"/>
              </a:spcBef>
            </a:pPr>
            <a:r>
              <a:rPr lang="en-US" dirty="0" smtClean="0"/>
              <a:t>Negative values indicate a negative linear relationship </a:t>
            </a:r>
            <a:r>
              <a:rPr lang="mr-IN" dirty="0" smtClean="0"/>
              <a:t>–</a:t>
            </a:r>
            <a:r>
              <a:rPr lang="en-US" dirty="0" smtClean="0"/>
              <a:t> as one variable increases</a:t>
            </a:r>
          </a:p>
          <a:p>
            <a:pPr marL="0" indent="0">
              <a:lnSpc>
                <a:spcPct val="100000"/>
              </a:lnSpc>
              <a:spcBef>
                <a:spcPts val="0"/>
              </a:spcBef>
              <a:buNone/>
            </a:pPr>
            <a:r>
              <a:rPr lang="en-US" dirty="0"/>
              <a:t>t</a:t>
            </a:r>
            <a:r>
              <a:rPr lang="en-US" dirty="0" smtClean="0"/>
              <a:t>he other decreases</a:t>
            </a:r>
          </a:p>
          <a:p>
            <a:pPr>
              <a:lnSpc>
                <a:spcPct val="100000"/>
              </a:lnSpc>
              <a:spcBef>
                <a:spcPts val="0"/>
              </a:spcBef>
            </a:pPr>
            <a:endParaRPr lang="en-US" dirty="0"/>
          </a:p>
        </p:txBody>
      </p:sp>
      <p:pic>
        <p:nvPicPr>
          <p:cNvPr id="5" name="Picture 4"/>
          <p:cNvPicPr>
            <a:picLocks noChangeAspect="1"/>
          </p:cNvPicPr>
          <p:nvPr/>
        </p:nvPicPr>
        <p:blipFill>
          <a:blip r:embed="rId2"/>
          <a:stretch>
            <a:fillRect/>
          </a:stretch>
        </p:blipFill>
        <p:spPr>
          <a:xfrm>
            <a:off x="4191000" y="2905327"/>
            <a:ext cx="3810000" cy="3810000"/>
          </a:xfrm>
          <a:prstGeom prst="rect">
            <a:avLst/>
          </a:prstGeom>
        </p:spPr>
      </p:pic>
    </p:spTree>
    <p:extLst>
      <p:ext uri="{BB962C8B-B14F-4D97-AF65-F5344CB8AC3E}">
        <p14:creationId xmlns:p14="http://schemas.microsoft.com/office/powerpoint/2010/main" val="1677386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of correlation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Positive values of sample correlation are indicative of a positive linear relationship </a:t>
            </a:r>
            <a:r>
              <a:rPr lang="mr-IN" dirty="0" smtClean="0"/>
              <a:t>–</a:t>
            </a:r>
            <a:r>
              <a:rPr lang="en-US" dirty="0" smtClean="0"/>
              <a:t> as one variable increases the other also increases.</a:t>
            </a:r>
            <a:endParaRPr lang="en-US" dirty="0"/>
          </a:p>
        </p:txBody>
      </p:sp>
      <p:pic>
        <p:nvPicPr>
          <p:cNvPr id="4" name="Picture 3"/>
          <p:cNvPicPr>
            <a:picLocks noChangeAspect="1"/>
          </p:cNvPicPr>
          <p:nvPr/>
        </p:nvPicPr>
        <p:blipFill>
          <a:blip r:embed="rId2"/>
          <a:stretch>
            <a:fillRect/>
          </a:stretch>
        </p:blipFill>
        <p:spPr>
          <a:xfrm>
            <a:off x="3765550" y="3093396"/>
            <a:ext cx="3997122" cy="3218504"/>
          </a:xfrm>
          <a:prstGeom prst="rect">
            <a:avLst/>
          </a:prstGeom>
        </p:spPr>
      </p:pic>
    </p:spTree>
    <p:extLst>
      <p:ext uri="{BB962C8B-B14F-4D97-AF65-F5344CB8AC3E}">
        <p14:creationId xmlns:p14="http://schemas.microsoft.com/office/powerpoint/2010/main" val="1052934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of correlation</a:t>
            </a:r>
            <a:endParaRPr lang="en-US" dirty="0"/>
          </a:p>
        </p:txBody>
      </p:sp>
      <p:sp>
        <p:nvSpPr>
          <p:cNvPr id="3" name="Content Placeholder 2"/>
          <p:cNvSpPr>
            <a:spLocks noGrp="1"/>
          </p:cNvSpPr>
          <p:nvPr>
            <p:ph idx="1"/>
          </p:nvPr>
        </p:nvSpPr>
        <p:spPr/>
        <p:txBody>
          <a:bodyPr/>
          <a:lstStyle/>
          <a:p>
            <a:r>
              <a:rPr lang="en-US" dirty="0" smtClean="0"/>
              <a:t>Sample correlation values close to zero could mean there is no relationship between the variables,</a:t>
            </a:r>
            <a:endParaRPr lang="en-US" dirty="0"/>
          </a:p>
        </p:txBody>
      </p:sp>
      <p:pic>
        <p:nvPicPr>
          <p:cNvPr id="4" name="Picture 3"/>
          <p:cNvPicPr>
            <a:picLocks noChangeAspect="1"/>
          </p:cNvPicPr>
          <p:nvPr/>
        </p:nvPicPr>
        <p:blipFill>
          <a:blip r:embed="rId2"/>
          <a:stretch>
            <a:fillRect/>
          </a:stretch>
        </p:blipFill>
        <p:spPr>
          <a:xfrm>
            <a:off x="3957536" y="2846961"/>
            <a:ext cx="3810000" cy="3810000"/>
          </a:xfrm>
          <a:prstGeom prst="rect">
            <a:avLst/>
          </a:prstGeom>
        </p:spPr>
      </p:pic>
    </p:spTree>
    <p:extLst>
      <p:ext uri="{BB962C8B-B14F-4D97-AF65-F5344CB8AC3E}">
        <p14:creationId xmlns:p14="http://schemas.microsoft.com/office/powerpoint/2010/main" val="617676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 of correlation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Or that there is no </a:t>
            </a:r>
            <a:r>
              <a:rPr lang="en-US" b="1" dirty="0" smtClean="0"/>
              <a:t>linear</a:t>
            </a:r>
            <a:r>
              <a:rPr lang="en-US" dirty="0" smtClean="0"/>
              <a:t> relationship between the variables </a:t>
            </a:r>
            <a:endParaRPr lang="en-US" dirty="0"/>
          </a:p>
        </p:txBody>
      </p:sp>
      <p:pic>
        <p:nvPicPr>
          <p:cNvPr id="4" name="Picture 3"/>
          <p:cNvPicPr>
            <a:picLocks noChangeAspect="1"/>
          </p:cNvPicPr>
          <p:nvPr/>
        </p:nvPicPr>
        <p:blipFill>
          <a:blip r:embed="rId2"/>
          <a:stretch>
            <a:fillRect/>
          </a:stretch>
        </p:blipFill>
        <p:spPr>
          <a:xfrm>
            <a:off x="2242861" y="2684834"/>
            <a:ext cx="5208526" cy="4173166"/>
          </a:xfrm>
          <a:prstGeom prst="rect">
            <a:avLst/>
          </a:prstGeom>
        </p:spPr>
      </p:pic>
    </p:spTree>
    <p:extLst>
      <p:ext uri="{BB962C8B-B14F-4D97-AF65-F5344CB8AC3E}">
        <p14:creationId xmlns:p14="http://schemas.microsoft.com/office/powerpoint/2010/main" val="1833380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EDA	</a:t>
            </a:r>
            <a:endParaRPr lang="en-US" dirty="0"/>
          </a:p>
        </p:txBody>
      </p:sp>
      <p:sp>
        <p:nvSpPr>
          <p:cNvPr id="3" name="Content Placeholder 2"/>
          <p:cNvSpPr>
            <a:spLocks noGrp="1"/>
          </p:cNvSpPr>
          <p:nvPr>
            <p:ph idx="1"/>
          </p:nvPr>
        </p:nvSpPr>
        <p:spPr/>
        <p:txBody>
          <a:bodyPr/>
          <a:lstStyle/>
          <a:p>
            <a:r>
              <a:rPr lang="en-US" dirty="0" smtClean="0"/>
              <a:t>Whatever analyses you have in mind or anticipate it is important to look at your data </a:t>
            </a:r>
            <a:r>
              <a:rPr lang="mr-IN" dirty="0" smtClean="0"/>
              <a:t>–</a:t>
            </a:r>
            <a:r>
              <a:rPr lang="en-US" dirty="0" smtClean="0"/>
              <a:t> graphically and numerically first.</a:t>
            </a:r>
          </a:p>
          <a:p>
            <a:r>
              <a:rPr lang="en-US" dirty="0" smtClean="0"/>
              <a:t>Example </a:t>
            </a:r>
            <a:r>
              <a:rPr lang="mr-IN" dirty="0" smtClean="0"/>
              <a:t>–</a:t>
            </a:r>
            <a:r>
              <a:rPr lang="en-US" dirty="0" smtClean="0"/>
              <a:t> suppose you have a regression analysis in mind, which is the fitting of a line to response - explanatory variables.  If you plot the data and compute the sample correlation and do not observe any relationship between the two variables, regression will not be a useful tool and you can easily explain why to your clients.</a:t>
            </a:r>
            <a:endParaRPr lang="en-US" dirty="0"/>
          </a:p>
        </p:txBody>
      </p:sp>
    </p:spTree>
    <p:extLst>
      <p:ext uri="{BB962C8B-B14F-4D97-AF65-F5344CB8AC3E}">
        <p14:creationId xmlns:p14="http://schemas.microsoft.com/office/powerpoint/2010/main" val="208883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variable	</a:t>
            </a:r>
            <a:endParaRPr lang="en-US" dirty="0"/>
          </a:p>
        </p:txBody>
      </p:sp>
      <p:sp>
        <p:nvSpPr>
          <p:cNvPr id="3" name="Content Placeholder 2"/>
          <p:cNvSpPr>
            <a:spLocks noGrp="1"/>
          </p:cNvSpPr>
          <p:nvPr>
            <p:ph idx="1"/>
          </p:nvPr>
        </p:nvSpPr>
        <p:spPr>
          <a:xfrm>
            <a:off x="838200" y="1825624"/>
            <a:ext cx="10515600" cy="5032375"/>
          </a:xfrm>
        </p:spPr>
        <p:txBody>
          <a:bodyPr/>
          <a:lstStyle/>
          <a:p>
            <a:r>
              <a:rPr lang="en-US" dirty="0" smtClean="0"/>
              <a:t>Bar graphs </a:t>
            </a:r>
            <a:r>
              <a:rPr lang="mr-IN" dirty="0" smtClean="0"/>
              <a:t>–</a:t>
            </a:r>
            <a:r>
              <a:rPr lang="en-US" dirty="0" smtClean="0"/>
              <a:t> for a single sample categorical variable is a graph with one axis corresponding to the categories and the other axis equal to the frequency of those categories in the sample</a:t>
            </a:r>
          </a:p>
          <a:p>
            <a:endParaRPr lang="en-US" dirty="0"/>
          </a:p>
          <a:p>
            <a:endParaRPr lang="en-US" dirty="0"/>
          </a:p>
        </p:txBody>
      </p:sp>
      <p:pic>
        <p:nvPicPr>
          <p:cNvPr id="4" name="Picture 3"/>
          <p:cNvPicPr>
            <a:picLocks noChangeAspect="1"/>
          </p:cNvPicPr>
          <p:nvPr/>
        </p:nvPicPr>
        <p:blipFill>
          <a:blip r:embed="rId2"/>
          <a:stretch>
            <a:fillRect/>
          </a:stretch>
        </p:blipFill>
        <p:spPr>
          <a:xfrm>
            <a:off x="4235450" y="3182935"/>
            <a:ext cx="3721100" cy="3810000"/>
          </a:xfrm>
          <a:prstGeom prst="rect">
            <a:avLst/>
          </a:prstGeom>
        </p:spPr>
      </p:pic>
    </p:spTree>
    <p:extLst>
      <p:ext uri="{BB962C8B-B14F-4D97-AF65-F5344CB8AC3E}">
        <p14:creationId xmlns:p14="http://schemas.microsoft.com/office/powerpoint/2010/main" val="259620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Categorical variables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Pie charts </a:t>
            </a:r>
            <a:r>
              <a:rPr lang="mr-IN" dirty="0" smtClean="0"/>
              <a:t>–</a:t>
            </a:r>
            <a:r>
              <a:rPr lang="en-US" dirty="0" smtClean="0"/>
              <a:t> a circular chart showing the percentage of variables in each category.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3929703" y="2883694"/>
            <a:ext cx="5136475" cy="3428206"/>
          </a:xfrm>
          <a:prstGeom prst="rect">
            <a:avLst/>
          </a:prstGeom>
        </p:spPr>
      </p:pic>
    </p:spTree>
    <p:extLst>
      <p:ext uri="{BB962C8B-B14F-4D97-AF65-F5344CB8AC3E}">
        <p14:creationId xmlns:p14="http://schemas.microsoft.com/office/powerpoint/2010/main" val="684376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Histograms </a:t>
            </a:r>
            <a:r>
              <a:rPr lang="mr-IN" dirty="0" smtClean="0"/>
              <a:t>–</a:t>
            </a:r>
            <a:r>
              <a:rPr lang="en-US" dirty="0" smtClean="0"/>
              <a:t> an estimate of the probability density (or distribution) function of the population.  Similar to a bar chart except the area of the bar corresponds to the proportion of responses that fall into that bin.  The histogram gives an idea of the </a:t>
            </a:r>
            <a:r>
              <a:rPr lang="en-US" i="1" dirty="0" smtClean="0"/>
              <a:t>shape</a:t>
            </a:r>
            <a:r>
              <a:rPr lang="en-US" dirty="0" smtClean="0"/>
              <a:t> of the underlying population.  They can be symmetric like this one.</a:t>
            </a:r>
            <a:endParaRPr lang="en-US" dirty="0"/>
          </a:p>
        </p:txBody>
      </p:sp>
      <p:pic>
        <p:nvPicPr>
          <p:cNvPr id="4" name="Picture 3"/>
          <p:cNvPicPr>
            <a:picLocks noChangeAspect="1"/>
          </p:cNvPicPr>
          <p:nvPr/>
        </p:nvPicPr>
        <p:blipFill>
          <a:blip r:embed="rId2"/>
          <a:stretch>
            <a:fillRect/>
          </a:stretch>
        </p:blipFill>
        <p:spPr>
          <a:xfrm>
            <a:off x="3867285" y="4342724"/>
            <a:ext cx="3251200" cy="2374900"/>
          </a:xfrm>
          <a:prstGeom prst="rect">
            <a:avLst/>
          </a:prstGeom>
        </p:spPr>
      </p:pic>
    </p:spTree>
    <p:extLst>
      <p:ext uri="{BB962C8B-B14F-4D97-AF65-F5344CB8AC3E}">
        <p14:creationId xmlns:p14="http://schemas.microsoft.com/office/powerpoint/2010/main" val="2070503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 histograms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Or right skewed				or left skewed</a:t>
            </a:r>
            <a:endParaRPr lang="en-US" dirty="0"/>
          </a:p>
        </p:txBody>
      </p:sp>
      <p:pic>
        <p:nvPicPr>
          <p:cNvPr id="4" name="Picture 3"/>
          <p:cNvPicPr>
            <a:picLocks noChangeAspect="1"/>
          </p:cNvPicPr>
          <p:nvPr/>
        </p:nvPicPr>
        <p:blipFill>
          <a:blip r:embed="rId2"/>
          <a:stretch>
            <a:fillRect/>
          </a:stretch>
        </p:blipFill>
        <p:spPr>
          <a:xfrm>
            <a:off x="559881" y="2750344"/>
            <a:ext cx="3251200" cy="2501900"/>
          </a:xfrm>
          <a:prstGeom prst="rect">
            <a:avLst/>
          </a:prstGeom>
        </p:spPr>
      </p:pic>
      <p:pic>
        <p:nvPicPr>
          <p:cNvPr id="5" name="Picture 4"/>
          <p:cNvPicPr>
            <a:picLocks noChangeAspect="1"/>
          </p:cNvPicPr>
          <p:nvPr/>
        </p:nvPicPr>
        <p:blipFill>
          <a:blip r:embed="rId3"/>
          <a:stretch>
            <a:fillRect/>
          </a:stretch>
        </p:blipFill>
        <p:spPr>
          <a:xfrm>
            <a:off x="5956840" y="2750344"/>
            <a:ext cx="3251200" cy="2235200"/>
          </a:xfrm>
          <a:prstGeom prst="rect">
            <a:avLst/>
          </a:prstGeom>
        </p:spPr>
      </p:pic>
    </p:spTree>
    <p:extLst>
      <p:ext uri="{BB962C8B-B14F-4D97-AF65-F5344CB8AC3E}">
        <p14:creationId xmlns:p14="http://schemas.microsoft.com/office/powerpoint/2010/main" val="1214431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data </a:t>
            </a:r>
            <a:r>
              <a:rPr lang="mr-IN" dirty="0" smtClean="0"/>
              <a:t>–</a:t>
            </a:r>
            <a:r>
              <a:rPr lang="en-US" dirty="0" smtClean="0"/>
              <a:t> histograms	</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Or bimodal</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stretch>
            <a:fillRect/>
          </a:stretch>
        </p:blipFill>
        <p:spPr>
          <a:xfrm>
            <a:off x="3151762" y="2266949"/>
            <a:ext cx="4690488" cy="3472369"/>
          </a:xfrm>
          <a:prstGeom prst="rect">
            <a:avLst/>
          </a:prstGeom>
        </p:spPr>
      </p:pic>
    </p:spTree>
    <p:extLst>
      <p:ext uri="{BB962C8B-B14F-4D97-AF65-F5344CB8AC3E}">
        <p14:creationId xmlns:p14="http://schemas.microsoft.com/office/powerpoint/2010/main" val="1472440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variables - histograms</a:t>
            </a:r>
            <a:endParaRPr lang="en-US" dirty="0"/>
          </a:p>
        </p:txBody>
      </p:sp>
      <p:sp>
        <p:nvSpPr>
          <p:cNvPr id="3" name="Content Placeholder 2"/>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 shape of the histogram gives information about the possible shape of the underlying population.  This gives us an idea about what sort of model will be useful for analysis.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symmetric </a:t>
            </a:r>
            <a:r>
              <a:rPr lang="mr-IN" dirty="0" smtClean="0"/>
              <a:t>–</a:t>
            </a:r>
            <a:r>
              <a:rPr lang="en-US" dirty="0" smtClean="0"/>
              <a:t> normal, t-distribution</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skewed </a:t>
            </a:r>
            <a:r>
              <a:rPr lang="mr-IN" dirty="0" smtClean="0"/>
              <a:t>–</a:t>
            </a:r>
            <a:r>
              <a:rPr lang="en-US" dirty="0" smtClean="0"/>
              <a:t> gamma,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t>
            </a:r>
            <a:r>
              <a:rPr lang="en-US" smtClean="0"/>
              <a:t>	</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All models are wrong </a:t>
            </a:r>
            <a:r>
              <a:rPr lang="mr-IN" dirty="0" smtClean="0"/>
              <a:t>–</a:t>
            </a:r>
            <a:r>
              <a:rPr lang="en-US" dirty="0" smtClean="0"/>
              <a:t> some are useful.</a:t>
            </a:r>
          </a:p>
          <a:p>
            <a:pPr marL="0" marR="0" lvl="0" indent="0" defTabSz="914400" eaLnBrk="1" fontAlgn="auto" latinLnBrk="0" hangingPunct="1">
              <a:lnSpc>
                <a:spcPct val="100000"/>
              </a:lnSpc>
              <a:spcBef>
                <a:spcPts val="0"/>
              </a:spcBef>
              <a:spcAft>
                <a:spcPts val="0"/>
              </a:spcAft>
              <a:buClrTx/>
              <a:buSzTx/>
              <a:buFontTx/>
              <a:buNone/>
              <a:tabLst/>
              <a:defRPr/>
            </a:pPr>
            <a:r>
              <a:rPr lang="en-US" dirty="0"/>
              <a:t>	</a:t>
            </a:r>
            <a:r>
              <a:rPr lang="en-US" dirty="0" smtClean="0"/>
              <a:t>			George Box</a:t>
            </a:r>
            <a:endParaRPr lang="en-US" dirty="0"/>
          </a:p>
        </p:txBody>
      </p:sp>
    </p:spTree>
    <p:extLst>
      <p:ext uri="{BB962C8B-B14F-4D97-AF65-F5344CB8AC3E}">
        <p14:creationId xmlns:p14="http://schemas.microsoft.com/office/powerpoint/2010/main" val="1795226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1389</Words>
  <Application>Microsoft Macintosh PowerPoint</Application>
  <PresentationFormat>Widescreen</PresentationFormat>
  <Paragraphs>130</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Calibri Light</vt:lpstr>
      <vt:lpstr>Cambria Math</vt:lpstr>
      <vt:lpstr>Mangal</vt:lpstr>
      <vt:lpstr>Arial</vt:lpstr>
      <vt:lpstr>Office Theme</vt:lpstr>
      <vt:lpstr>EXPLORATORY DATA ANALYSIS</vt:lpstr>
      <vt:lpstr>PowerPoint Presentation</vt:lpstr>
      <vt:lpstr>Graphical EDA </vt:lpstr>
      <vt:lpstr>Categorical variable </vt:lpstr>
      <vt:lpstr>Categorical variables</vt:lpstr>
      <vt:lpstr>Numerical Variables</vt:lpstr>
      <vt:lpstr>Numerical variables - histograms</vt:lpstr>
      <vt:lpstr>Numerical data – histograms </vt:lpstr>
      <vt:lpstr>Numerical variables - histograms</vt:lpstr>
      <vt:lpstr>Numerical variables – box plot</vt:lpstr>
      <vt:lpstr>Numerical data – box plots</vt:lpstr>
      <vt:lpstr>Numerical variables – box plot </vt:lpstr>
      <vt:lpstr>Numerical variables – other plots</vt:lpstr>
      <vt:lpstr>Numerical variables – response vs explanatory</vt:lpstr>
      <vt:lpstr>Numerical variables – response vs explanatory</vt:lpstr>
      <vt:lpstr>Numerical variables – response vs explanatory</vt:lpstr>
      <vt:lpstr>Numerical variables – response vs explanatory</vt:lpstr>
      <vt:lpstr>Numerical variables – response vs explanatory</vt:lpstr>
      <vt:lpstr>Numerical variables – multivariate data</vt:lpstr>
      <vt:lpstr>Numerical variables – multivariate data</vt:lpstr>
      <vt:lpstr>Multivariate graphs</vt:lpstr>
      <vt:lpstr>Multivariate graphs</vt:lpstr>
      <vt:lpstr>Numerical EDA</vt:lpstr>
      <vt:lpstr>Central Tendency</vt:lpstr>
      <vt:lpstr>Central Tendency</vt:lpstr>
      <vt:lpstr>Central tendency </vt:lpstr>
      <vt:lpstr>Central tendency</vt:lpstr>
      <vt:lpstr>Central tendency </vt:lpstr>
      <vt:lpstr>variation</vt:lpstr>
      <vt:lpstr>Variation – range </vt:lpstr>
      <vt:lpstr>Variation – sample variance</vt:lpstr>
      <vt:lpstr>Outliers</vt:lpstr>
      <vt:lpstr>Measures of association</vt:lpstr>
      <vt:lpstr>Measure of Correlation</vt:lpstr>
      <vt:lpstr>Measure of correlation</vt:lpstr>
      <vt:lpstr>Measure of correlation</vt:lpstr>
      <vt:lpstr>Measure of correlation</vt:lpstr>
      <vt:lpstr>Summary EDA </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ddbowman</dc:creator>
  <cp:lastModifiedBy>ddbowman</cp:lastModifiedBy>
  <cp:revision>12</cp:revision>
  <dcterms:created xsi:type="dcterms:W3CDTF">2017-08-14T18:12:18Z</dcterms:created>
  <dcterms:modified xsi:type="dcterms:W3CDTF">2017-08-14T19:41:56Z</dcterms:modified>
</cp:coreProperties>
</file>